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7.png" ContentType="image/png"/>
  <Override PartName="/ppt/media/image16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8.jpeg" ContentType="image/jpeg"/>
  <Override PartName="/ppt/media/image2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473120" y="355680"/>
            <a:ext cx="21437280" cy="158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473120" y="355680"/>
            <a:ext cx="21437280" cy="158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1473120" y="355680"/>
            <a:ext cx="21437280" cy="158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7153920" y="3898800"/>
            <a:ext cx="10075320" cy="803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473120" y="355680"/>
            <a:ext cx="21437280" cy="158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47312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80388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57800" y="809784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57800" y="3898800"/>
            <a:ext cx="1046124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473120" y="8097840"/>
            <a:ext cx="21437280" cy="38343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473120" y="1326240"/>
            <a:ext cx="21437280" cy="8038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473120" y="9575640"/>
            <a:ext cx="21437280" cy="1714320"/>
          </a:xfrm>
          <a:prstGeom prst="rect">
            <a:avLst/>
          </a:prstGeom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73120" y="11290320"/>
            <a:ext cx="21437280" cy="21967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7280" cy="803880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127008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905120" indent="-634680">
              <a:lnSpc>
                <a:spcPct val="100000"/>
              </a:lnSpc>
              <a:buBlip>
                <a:blip r:embed="rId5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2540160" indent="-634680">
              <a:lnSpc>
                <a:spcPct val="100000"/>
              </a:lnSpc>
              <a:buBlip>
                <a:blip r:embed="rId6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3174840" indent="-634680">
              <a:lnSpc>
                <a:spcPct val="100000"/>
              </a:lnSpc>
              <a:buBlip>
                <a:blip r:embed="rId7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7280" cy="3428640"/>
          </a:xfrm>
          <a:prstGeom prst="rect">
            <a:avLst/>
          </a:prstGeom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15798960" y="6870600"/>
            <a:ext cx="7403760" cy="55494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5798960" y="952560"/>
            <a:ext cx="7403760" cy="55494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1206360" y="952560"/>
            <a:ext cx="14172840" cy="11467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sldNum"/>
          </p:nvPr>
        </p:nvSpPr>
        <p:spPr>
          <a:xfrm>
            <a:off x="2372436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milanoisozaky_milano_isozaky_fotogram_01.jpg" descr=""/>
          <p:cNvPicPr/>
          <p:nvPr/>
        </p:nvPicPr>
        <p:blipFill>
          <a:blip r:embed="rId1"/>
          <a:srcRect l="0" t="20051" r="0" b="20051"/>
          <a:stretch/>
        </p:blipFill>
        <p:spPr>
          <a:xfrm>
            <a:off x="1473120" y="1326240"/>
            <a:ext cx="21437280" cy="8038800"/>
          </a:xfrm>
          <a:prstGeom prst="rect">
            <a:avLst/>
          </a:prstGeom>
          <a:ln w="12600">
            <a:noFill/>
          </a:ln>
        </p:spPr>
      </p:pic>
      <p:sp>
        <p:nvSpPr>
          <p:cNvPr id="151" name="TextShape 1"/>
          <p:cNvSpPr txBox="1"/>
          <p:nvPr/>
        </p:nvSpPr>
        <p:spPr>
          <a:xfrm>
            <a:off x="1473120" y="9575640"/>
            <a:ext cx="21437280" cy="1714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PowerEnJoy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473120" y="11290320"/>
            <a:ext cx="21437280" cy="21967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 new way of doing car sharing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Architecture: the Car Manager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473120" y="3862800"/>
            <a:ext cx="1068840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Part of the Business Manager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Performs all DB operations regarding: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state handling (Car State Manager)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Subscription or deletion of cars to the system (Car Pool Manager)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Answer queries on car sets issued by the user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12765600" y="5679000"/>
            <a:ext cx="9820080" cy="410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communication protocol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Cars will interact with the server’s Car Controller in the following ways: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Authentication to the server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communication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Events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originating from the car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Commands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issued to the car by the server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telemetry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regular messages to update the server about the car general condition (position, battery status...)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623960" y="3754080"/>
            <a:ext cx="20553840" cy="785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473120" y="3286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issued by the server (commands):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Reserve: an available car becomes reserved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Free: a reserved car becomes available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Invalidate: a reserved car is parked in an unreachable spot and becomes Out Of Order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Unlock: the user has pressed the unlock button on their phone, the reserved car now is Reserved With Ride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Retrieve: an Out Of Order car has been retrieved by personnel and becomes available again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473120" y="3286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originating from the car (events):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Lock: the user has closed and locked the car door after a ride, the car state changes from Reserved With Ride to Reserved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Start engine: the car state changes from Reserved With Ride to Reserved With Active Ride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Stop engine: the car state changes from Reserved With Active Ride to Reserved With Ride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Title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Text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Topics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System to be 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90512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Goals &amp; Requirements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27116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88720" y="3555720"/>
            <a:ext cx="20818080" cy="275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We manage to design and develop a digital management system for a car-sharing service that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exclusively employs electric cars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094400" y="7250040"/>
            <a:ext cx="21437280" cy="2196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Why electric cars only?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88720" y="8638920"/>
            <a:ext cx="20818080" cy="3636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Because big cities are already experiencing high levels of pollution, and their citizens are looking for a new way to move that may be, at the same time,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cheaper and green</a:t>
            </a: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27260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184400" y="3362400"/>
            <a:ext cx="22645800" cy="9124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565200" indent="-564840">
              <a:lnSpc>
                <a:spcPct val="100000"/>
              </a:lnSpc>
              <a:buBlip>
                <a:blip r:embed="rId1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allow registered users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discover available cars nearby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their current position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2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Registered users will be allowed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book a car for a limited time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(1 hour)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695600" indent="-564840">
              <a:lnSpc>
                <a:spcPct val="100000"/>
              </a:lnSpc>
              <a:buBlip>
                <a:blip r:embed="rId3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Within this time, the user will be allowed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delete his/her reservation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4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user will be asked to pay a fee of 1 euro if the reservation expires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5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After a reservation is concluded or expired, the reserved will become available for other users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565200" indent="-564840">
              <a:lnSpc>
                <a:spcPct val="100000"/>
              </a:lnSpc>
              <a:buBlip>
                <a:blip r:embed="rId6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incentivize the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virtuous behaviors of the users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by means of applying discounts or fees in the appropriate contexts.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5608160" y="6680160"/>
            <a:ext cx="7784640" cy="5955840"/>
          </a:xfrm>
          <a:prstGeom prst="rect">
            <a:avLst/>
          </a:prstGeom>
          <a:ln w="936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15608160" y="762120"/>
            <a:ext cx="7784640" cy="5955840"/>
          </a:xfrm>
          <a:prstGeom prst="rect">
            <a:avLst/>
          </a:prstGeom>
          <a:ln w="9360">
            <a:noFill/>
          </a:ln>
        </p:spPr>
      </p:pic>
      <p:sp>
        <p:nvSpPr>
          <p:cNvPr id="163" name="TextShape 1"/>
          <p:cNvSpPr txBox="1"/>
          <p:nvPr/>
        </p:nvSpPr>
        <p:spPr>
          <a:xfrm>
            <a:off x="1272600" y="355680"/>
            <a:ext cx="21437280" cy="342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260720" y="3808080"/>
            <a:ext cx="13622400" cy="275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Only in the city of Milan there are approximately:</a:t>
            </a: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47320" y="4660200"/>
            <a:ext cx="13849200" cy="8038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6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 vehicles with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combustion engines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4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electric vehicles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Placeholder --- prima parte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1011600" y="3743280"/>
            <a:ext cx="2199600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Model is in the Business Manager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Multiple Controllers manage multiple aspects of the system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Controller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Controller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Payment Manager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Administration Helper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1011600" y="3743280"/>
            <a:ext cx="2199600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Customer View is implemented: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 the Mobile App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 the car system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Administration View is offered by the server as a web application (thin client approach)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473120" y="355680"/>
            <a:ext cx="21437280" cy="34286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Architecture: the car subsystem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473120" y="3898800"/>
            <a:ext cx="21437280" cy="803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subsystem consists of: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Manager: part of the Business Manager (Model)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Controller: handles communication with the cars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marL="63504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Cars themselves as their cyber-physical systems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LibreOffice/5.2.3.3$Linux_X86_64 LibreOffice_project/20m0$Build-3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2017-03-05T17:39:38Z</dcterms:modified>
  <cp:revision>2</cp:revision>
  <dc:subject/>
  <dc:title/>
</cp:coreProperties>
</file>